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3"/>
  </p:notesMasterIdLst>
  <p:sldIdLst>
    <p:sldId id="261" r:id="rId2"/>
    <p:sldId id="278" r:id="rId3"/>
    <p:sldId id="627" r:id="rId4"/>
    <p:sldId id="628" r:id="rId5"/>
    <p:sldId id="257" r:id="rId6"/>
    <p:sldId id="258" r:id="rId7"/>
    <p:sldId id="259" r:id="rId8"/>
    <p:sldId id="260" r:id="rId9"/>
    <p:sldId id="262" r:id="rId10"/>
    <p:sldId id="611" r:id="rId11"/>
    <p:sldId id="607" r:id="rId12"/>
    <p:sldId id="613" r:id="rId13"/>
    <p:sldId id="588" r:id="rId14"/>
    <p:sldId id="269" r:id="rId15"/>
    <p:sldId id="271" r:id="rId16"/>
    <p:sldId id="272" r:id="rId17"/>
    <p:sldId id="273" r:id="rId18"/>
    <p:sldId id="614" r:id="rId19"/>
    <p:sldId id="275" r:id="rId20"/>
    <p:sldId id="276" r:id="rId21"/>
    <p:sldId id="285" r:id="rId22"/>
    <p:sldId id="279" r:id="rId23"/>
    <p:sldId id="280" r:id="rId24"/>
    <p:sldId id="281" r:id="rId25"/>
    <p:sldId id="282" r:id="rId26"/>
    <p:sldId id="284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96" autoAdjust="0"/>
    <p:restoredTop sz="93157" autoAdjust="0"/>
  </p:normalViewPr>
  <p:slideViewPr>
    <p:cSldViewPr showGuides="1">
      <p:cViewPr varScale="1">
        <p:scale>
          <a:sx n="124" d="100"/>
          <a:sy n="124" d="100"/>
        </p:scale>
        <p:origin x="6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50093-E988-4EF3-9DA4-DB199C03DC46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8858B-815E-49E6-A849-26BF2A01B3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07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FB1-9C1A-491C-A54A-1D6A796E9897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2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2E91-4228-474C-8F01-118A23909071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9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9388-61E6-4747-84AA-B53A3A0FB029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BB1D-574F-4C8E-AFD2-2E4912FB4714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6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A6A9-9FD9-4419-9494-DB66B0BBE5FF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5964-FFFC-454D-B8AB-031DBDA83834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3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81BC-E5CF-4643-AE7F-2647647AC3B9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6D65-B6C0-422D-8B86-7760AC5B7EBD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9731-9576-4ACD-8CC6-CFEB869EBF7C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5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08A9-8B88-4489-A9C8-AEF2A7E18E35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3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F5A1-B4CB-4AD2-9F60-6DC28719C354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502D-A3C2-4E80-AA61-4921B7F625FB}" type="datetime1">
              <a:rPr lang="en-GB" smtClean="0"/>
              <a:pPr/>
              <a:t>27/10/2021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96BC-5E56-4FE2-B308-451FDA4421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8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>
            <a:extLst>
              <a:ext uri="{FF2B5EF4-FFF2-40B4-BE49-F238E27FC236}">
                <a16:creationId xmlns:a16="http://schemas.microsoft.com/office/drawing/2014/main" id="{8EF458B2-F3DD-A04A-AD74-D326518FA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1"/>
            <a:ext cx="91440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3">
            <a:extLst>
              <a:ext uri="{FF2B5EF4-FFF2-40B4-BE49-F238E27FC236}">
                <a16:creationId xmlns:a16="http://schemas.microsoft.com/office/drawing/2014/main" id="{92D017DD-A7F7-0B4B-BC9A-EF322BFD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" y="4653136"/>
            <a:ext cx="91440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ZoneTexte 3">
            <a:extLst>
              <a:ext uri="{FF2B5EF4-FFF2-40B4-BE49-F238E27FC236}">
                <a16:creationId xmlns:a16="http://schemas.microsoft.com/office/drawing/2014/main" id="{03DF627A-A57D-D441-82C6-87872E91F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7" y="241042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microbiote</a:t>
            </a:r>
            <a:endParaRPr lang="fr-FR" alt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96C19826-9477-1342-ABAE-8F65417AB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467" y="3351374"/>
            <a:ext cx="6858000" cy="936104"/>
          </a:xfrm>
        </p:spPr>
        <p:txBody>
          <a:bodyPr>
            <a:normAutofit fontScale="92500" lnSpcReduction="10000"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Abdoul-Salam OUEDRAOGO </a:t>
            </a:r>
            <a:endParaRPr lang="fr-BE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Chef de Service de Bactériologie-Virologie</a:t>
            </a:r>
            <a:endParaRPr lang="fr-FR" sz="16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6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CHU Souro Sanou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F381E-D939-4479-A8C2-87E5BD1A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microbiote digestif = une biodiversité importante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9EA369-F83B-4EE4-93B6-CCC2401F1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492896"/>
            <a:ext cx="7886700" cy="4110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</a:rPr>
              <a:t>Microbiote dominant </a:t>
            </a:r>
            <a:r>
              <a:rPr lang="fr-BE" sz="1400" u="sng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fr-BE" sz="14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BE" sz="1400" u="sng" dirty="0">
                <a:latin typeface="Arial" panose="020B0604020202020204" pitchFamily="34" charset="0"/>
                <a:cs typeface="Arial" panose="020B0604020202020204" pitchFamily="34" charset="0"/>
              </a:rPr>
              <a:t> -10</a:t>
            </a:r>
            <a:r>
              <a:rPr lang="fr-BE" sz="14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fr-BE" sz="1400" u="sng" dirty="0">
                <a:latin typeface="Arial" panose="020B0604020202020204" pitchFamily="34" charset="0"/>
                <a:cs typeface="Arial" panose="020B0604020202020204" pitchFamily="34" charset="0"/>
              </a:rPr>
              <a:t>/g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fr-B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Bacteroides</a:t>
            </a: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fr-B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Eubacterium</a:t>
            </a: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fr-B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Peptosptreptococcus</a:t>
            </a: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fr-B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Bifidobacterium</a:t>
            </a: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</a:rPr>
              <a:t>Microbiote sous-dominant </a:t>
            </a:r>
            <a:r>
              <a:rPr lang="fr-BE" sz="1400" u="sng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fr-BE" sz="14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BE" sz="1400" u="sng" dirty="0">
                <a:latin typeface="Arial" panose="020B0604020202020204" pitchFamily="34" charset="0"/>
                <a:cs typeface="Arial" panose="020B0604020202020204" pitchFamily="34" charset="0"/>
              </a:rPr>
              <a:t> -10</a:t>
            </a:r>
            <a:r>
              <a:rPr lang="fr-BE" sz="14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BE" sz="1400" u="sng" dirty="0">
                <a:latin typeface="Arial" panose="020B0604020202020204" pitchFamily="34" charset="0"/>
                <a:cs typeface="Arial" panose="020B0604020202020204" pitchFamily="34" charset="0"/>
              </a:rPr>
              <a:t> /g </a:t>
            </a:r>
          </a:p>
          <a:p>
            <a:pPr lvl="1"/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Entérobactéries</a:t>
            </a:r>
          </a:p>
          <a:p>
            <a:pPr lvl="1"/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Entérocoques </a:t>
            </a:r>
          </a:p>
          <a:p>
            <a:pPr lvl="1"/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Clostridium </a:t>
            </a:r>
          </a:p>
          <a:p>
            <a:pPr lvl="1"/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Lactobacilles</a:t>
            </a:r>
          </a:p>
          <a:p>
            <a:pPr lvl="1"/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Staphylocoques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</a:rPr>
              <a:t>Microbiote transitoire </a:t>
            </a:r>
            <a:r>
              <a:rPr lang="fr-BE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fr-BE" sz="14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fr-BE" sz="1400" b="0" i="0" u="sng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BE" sz="14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</a:t>
            </a:r>
            <a:r>
              <a:rPr lang="fr-BE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Levures </a:t>
            </a:r>
          </a:p>
          <a:p>
            <a:pPr lvl="1"/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endParaRPr lang="fr-BE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15C33AC-A2C2-4CE9-82A8-EBF03D7F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140968"/>
            <a:ext cx="4488733" cy="342900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86FF648-0E8B-4117-B174-70F55FDA1B1A}"/>
              </a:ext>
            </a:extLst>
          </p:cNvPr>
          <p:cNvSpPr txBox="1"/>
          <p:nvPr/>
        </p:nvSpPr>
        <p:spPr>
          <a:xfrm>
            <a:off x="4860032" y="2636912"/>
            <a:ext cx="449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Biologie moléculaire : 3-4 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phyla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dominants</a:t>
            </a:r>
            <a:endParaRPr lang="fr-BE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9D2BB7-7009-4804-8BAC-DE7772F90BD8}"/>
              </a:ext>
            </a:extLst>
          </p:cNvPr>
          <p:cNvSpPr txBox="1"/>
          <p:nvPr/>
        </p:nvSpPr>
        <p:spPr>
          <a:xfrm>
            <a:off x="3779912" y="2492896"/>
            <a:ext cx="864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fr-BE" sz="28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4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F381E-D939-4479-A8C2-87E5BD1A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3614166" cy="148132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Microbiote = un organe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2BA22-7EF1-4547-8443-4E4EEBB2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02016"/>
            <a:ext cx="3614166" cy="3794736"/>
          </a:xfrm>
        </p:spPr>
        <p:txBody>
          <a:bodyPr anchor="t"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r-FR" sz="18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corps abrite un surprenant organe. On n’a pas conscience de son existence car, contrairement au cœur ou à l’estomac, on ne le «sent» pas et on ne peut pas le palper. </a:t>
            </a:r>
            <a:endParaRPr lang="fr-FR" sz="1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8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Pesant entre </a:t>
            </a:r>
            <a:r>
              <a:rPr lang="fr-FR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et deux kilos</a:t>
            </a:r>
            <a:r>
              <a:rPr lang="fr-FR" sz="18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il joue pourtant un rôle crucial dans l’équilibre des fonctions physiologiques et il est impliqué dans diverses maladies.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Unique pour chaque individu: </a:t>
            </a:r>
            <a:r>
              <a:rPr lang="fr-B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véritable signature individuelle</a:t>
            </a:r>
            <a:endParaRPr lang="fr-BE" sz="1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fr-B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184013-508D-449E-8F38-7FBED03D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340768"/>
            <a:ext cx="4533651" cy="50405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218961E-A719-447A-8C80-BF6FD1EF8ECE}"/>
              </a:ext>
            </a:extLst>
          </p:cNvPr>
          <p:cNvSpPr txBox="1"/>
          <p:nvPr/>
        </p:nvSpPr>
        <p:spPr>
          <a:xfrm>
            <a:off x="1007604" y="6052646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u="none" strike="noStrike" baseline="0" dirty="0">
                <a:solidFill>
                  <a:srgbClr val="00B0F0"/>
                </a:solidFill>
                <a:latin typeface="Arial" panose="020B0604020202020204" pitchFamily="34" charset="0"/>
              </a:rPr>
              <a:t>Le microbiote</a:t>
            </a:r>
            <a:r>
              <a:rPr lang="fr-FR" i="1" dirty="0">
                <a:solidFill>
                  <a:srgbClr val="00B0F0"/>
                </a:solidFill>
                <a:latin typeface="Arial" panose="020B0604020202020204" pitchFamily="34" charset="0"/>
              </a:rPr>
              <a:t>, c’est </a:t>
            </a:r>
            <a:r>
              <a:rPr lang="fr-FR" sz="1800" i="1" u="none" strike="noStrike" baseline="0" dirty="0">
                <a:solidFill>
                  <a:srgbClr val="00B0F0"/>
                </a:solidFill>
                <a:latin typeface="Arial" panose="020B0604020202020204" pitchFamily="34" charset="0"/>
              </a:rPr>
              <a:t>cet ami qui ne vous veut pas que du bien</a:t>
            </a:r>
            <a:r>
              <a:rPr lang="fr-FR" sz="1800" i="0" u="none" strike="noStrike" baseline="0" dirty="0">
                <a:solidFill>
                  <a:srgbClr val="00B0F0"/>
                </a:solidFill>
                <a:latin typeface="Arial" panose="020B0604020202020204" pitchFamily="34" charset="0"/>
              </a:rPr>
              <a:t>… </a:t>
            </a:r>
            <a:endParaRPr lang="fr-B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5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F381E-D939-4479-A8C2-87E5BD1A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3614166" cy="1481328"/>
          </a:xfrm>
        </p:spPr>
        <p:txBody>
          <a:bodyPr anchor="b">
            <a:normAutofit/>
          </a:bodyPr>
          <a:lstStyle/>
          <a:p>
            <a:r>
              <a:rPr lang="fr-FR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l’origine du microbiote </a:t>
            </a:r>
            <a:endParaRPr lang="fr-B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7ECFBE-940D-4395-AB8E-84A6C7800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805264"/>
            <a:ext cx="9001000" cy="114311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CD9C13-0DC0-4101-BD0F-A68D3C758BF5}"/>
              </a:ext>
            </a:extLst>
          </p:cNvPr>
          <p:cNvSpPr txBox="1"/>
          <p:nvPr/>
        </p:nvSpPr>
        <p:spPr>
          <a:xfrm>
            <a:off x="395536" y="2492896"/>
            <a:ext cx="7848872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Nouveau-né stérile in utero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 de microbiome placentaire (prématuré ou à terme)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Naissance : se colonise rapidement à partir des flores de sa mère et de l'environnement proche.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tri » effectué par l'enfant ? : toutes les bactéries auxquelles il est exposé ne s'implantent pas.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Puis exposition continuelle à de nouvelles bactéries de : environnement, nourriture, bactéries cutanées des adultes (tétées, caresses ou baisers). 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7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5F381E-D939-4479-A8C2-87E5BD1A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3614166" cy="1481328"/>
          </a:xfrm>
        </p:spPr>
        <p:txBody>
          <a:bodyPr anchor="b">
            <a:normAutofit/>
          </a:bodyPr>
          <a:lstStyle/>
          <a:p>
            <a:r>
              <a:rPr lang="fr-BE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Différents microbiotes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2BA22-7EF1-4547-8443-4E4EEBB2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636912"/>
            <a:ext cx="3614166" cy="3547872"/>
          </a:xfrm>
        </p:spPr>
        <p:txBody>
          <a:bodyPr anchor="t"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B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colonisés</a:t>
            </a:r>
            <a:endParaRPr lang="fr-B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Intestinal 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oral, </a:t>
            </a:r>
          </a:p>
          <a:p>
            <a:pPr lvl="1"/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vaginal,</a:t>
            </a:r>
          </a:p>
          <a:p>
            <a:pPr lvl="1"/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pulmonaire,</a:t>
            </a:r>
          </a:p>
          <a:p>
            <a:pPr lvl="1"/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cutané…</a:t>
            </a:r>
          </a:p>
          <a:p>
            <a:pPr marL="342900" lvl="1" indent="0">
              <a:buNone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Sites naturellement «stériles»:</a:t>
            </a:r>
          </a:p>
          <a:p>
            <a:pPr lvl="1"/>
            <a:r>
              <a:rPr lang="fr-BE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Sang</a:t>
            </a:r>
          </a:p>
          <a:p>
            <a:pPr lvl="1"/>
            <a:r>
              <a:rPr lang="fr-BE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Urine rénale et vésicale</a:t>
            </a:r>
          </a:p>
          <a:p>
            <a:pPr lvl="1"/>
            <a:r>
              <a:rPr lang="fr-BE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Cavités articulaires, pleurale, péricardique</a:t>
            </a:r>
          </a:p>
          <a:p>
            <a:pPr lvl="1"/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843BC6-89BC-4B92-8AFB-208FAB173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03" y="1772816"/>
            <a:ext cx="514768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0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6">
            <a:extLst>
              <a:ext uri="{FF2B5EF4-FFF2-40B4-BE49-F238E27FC236}">
                <a16:creationId xmlns:a16="http://schemas.microsoft.com/office/drawing/2014/main" id="{FAC1FFDE-E06A-9C47-8274-ACF299E6A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01600"/>
            <a:ext cx="691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 digestif: composition</a:t>
            </a:r>
          </a:p>
        </p:txBody>
      </p:sp>
      <p:pic>
        <p:nvPicPr>
          <p:cNvPr id="30722" name="Image 2">
            <a:extLst>
              <a:ext uri="{FF2B5EF4-FFF2-40B4-BE49-F238E27FC236}">
                <a16:creationId xmlns:a16="http://schemas.microsoft.com/office/drawing/2014/main" id="{6C4D673E-7A3D-F442-A23D-ABFD0015B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072437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oneTexte 6">
            <a:extLst>
              <a:ext uri="{FF2B5EF4-FFF2-40B4-BE49-F238E27FC236}">
                <a16:creationId xmlns:a16="http://schemas.microsoft.com/office/drawing/2014/main" id="{4AF4346D-00DD-D242-9F10-8B5AB9F21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01600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 digestif: d’où vient-il ?</a:t>
            </a:r>
          </a:p>
        </p:txBody>
      </p:sp>
      <p:pic>
        <p:nvPicPr>
          <p:cNvPr id="32770" name="Image 3">
            <a:extLst>
              <a:ext uri="{FF2B5EF4-FFF2-40B4-BE49-F238E27FC236}">
                <a16:creationId xmlns:a16="http://schemas.microsoft.com/office/drawing/2014/main" id="{F59683AD-F593-5446-AEFD-12E349690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137525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6">
            <a:extLst>
              <a:ext uri="{FF2B5EF4-FFF2-40B4-BE49-F238E27FC236}">
                <a16:creationId xmlns:a16="http://schemas.microsoft.com/office/drawing/2014/main" id="{9C25CAE4-D10F-0E44-AC7D-78FB2411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6467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 digestif: facteurs d’influence </a:t>
            </a:r>
          </a:p>
        </p:txBody>
      </p:sp>
      <p:pic>
        <p:nvPicPr>
          <p:cNvPr id="33794" name="Image 2">
            <a:extLst>
              <a:ext uri="{FF2B5EF4-FFF2-40B4-BE49-F238E27FC236}">
                <a16:creationId xmlns:a16="http://schemas.microsoft.com/office/drawing/2014/main" id="{DEAE24F7-24A0-A04D-8718-4FD51F1E6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19175"/>
            <a:ext cx="8882062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oneTexte 6">
            <a:extLst>
              <a:ext uri="{FF2B5EF4-FFF2-40B4-BE49-F238E27FC236}">
                <a16:creationId xmlns:a16="http://schemas.microsoft.com/office/drawing/2014/main" id="{BEE3968F-4ADB-7C49-9354-53050A0D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01600"/>
            <a:ext cx="44640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du microbiote digestif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B1382B-E81B-514E-997A-0DC3C535CADA}"/>
              </a:ext>
            </a:extLst>
          </p:cNvPr>
          <p:cNvSpPr txBox="1"/>
          <p:nvPr/>
        </p:nvSpPr>
        <p:spPr>
          <a:xfrm>
            <a:off x="755650" y="1125538"/>
            <a:ext cx="820737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digestif: 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Rôle de maintient de la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trophicité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muqueuse intestinale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Rôle de mobilité: facilite le transit intestinale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métabolique: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Dégradation des sucres complexes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(cellulose, amidon, ….) assimilable par hôtes (acide butyrique+++)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Hydrolyse des lipides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alimentaires non absorbés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Dégradation de certaines protéines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AA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Synthèse de vitamines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(B2,B5,B6,B12…)</a:t>
            </a:r>
          </a:p>
          <a:p>
            <a:pPr>
              <a:defRPr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contre les infection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 barrière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contre les bactéries exogènes (occupation des sites, compétitions, peptides antimicrobiens)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Stimulation de l’immunité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locale et générale</a:t>
            </a:r>
          </a:p>
          <a:p>
            <a:pPr>
              <a:defRPr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F381E-D939-4479-A8C2-87E5BD1A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3614166" cy="1481328"/>
          </a:xfrm>
        </p:spPr>
        <p:txBody>
          <a:bodyPr anchor="b">
            <a:noAutofit/>
          </a:bodyPr>
          <a:lstStyle/>
          <a:p>
            <a:r>
              <a:rPr lang="fr-F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 de variation de la composition du microbiote digestif</a:t>
            </a:r>
            <a:endParaRPr lang="fr-BE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DDF681-0887-434B-94EC-A4A139FBA69B}"/>
              </a:ext>
            </a:extLst>
          </p:cNvPr>
          <p:cNvSpPr txBox="1"/>
          <p:nvPr/>
        </p:nvSpPr>
        <p:spPr>
          <a:xfrm>
            <a:off x="395536" y="2492896"/>
            <a:ext cx="7776864" cy="389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Sexe 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Géographie 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Régime 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Antibiotiques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Probiotiques</a:t>
            </a:r>
            <a:endParaRPr lang="fr-FR" sz="2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470755-D85F-477A-9B59-9C65EFBF5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420888"/>
            <a:ext cx="331236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 1">
            <a:extLst>
              <a:ext uri="{FF2B5EF4-FFF2-40B4-BE49-F238E27FC236}">
                <a16:creationId xmlns:a16="http://schemas.microsoft.com/office/drawing/2014/main" id="{4327F5C6-61AE-B346-9BEC-DD412F4F1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28775"/>
            <a:ext cx="58404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Image 2">
            <a:extLst>
              <a:ext uri="{FF2B5EF4-FFF2-40B4-BE49-F238E27FC236}">
                <a16:creationId xmlns:a16="http://schemas.microsoft.com/office/drawing/2014/main" id="{0A6E438F-3F6F-0C4F-8D84-A5DFD599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85938"/>
            <a:ext cx="25685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ZoneTexte 6">
            <a:extLst>
              <a:ext uri="{FF2B5EF4-FFF2-40B4-BE49-F238E27FC236}">
                <a16:creationId xmlns:a16="http://schemas.microsoft.com/office/drawing/2014/main" id="{54E97709-42A2-E247-A8FF-E9120DAC2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01600"/>
            <a:ext cx="47529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 intestin-cerveau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1">
            <a:extLst>
              <a:ext uri="{FF2B5EF4-FFF2-40B4-BE49-F238E27FC236}">
                <a16:creationId xmlns:a16="http://schemas.microsoft.com/office/drawing/2014/main" id="{DB56BA59-A0A8-A547-A8C9-0B9CED04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79388"/>
            <a:ext cx="4751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Qu’est que le microbiote ??</a:t>
            </a:r>
          </a:p>
        </p:txBody>
      </p:sp>
      <p:pic>
        <p:nvPicPr>
          <p:cNvPr id="17410" name="Image 4">
            <a:extLst>
              <a:ext uri="{FF2B5EF4-FFF2-40B4-BE49-F238E27FC236}">
                <a16:creationId xmlns:a16="http://schemas.microsoft.com/office/drawing/2014/main" id="{F38EE8DA-4738-7B43-BAF7-E17832F19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111"/>
            <a:ext cx="9036496" cy="45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 5">
            <a:extLst>
              <a:ext uri="{FF2B5EF4-FFF2-40B4-BE49-F238E27FC236}">
                <a16:creationId xmlns:a16="http://schemas.microsoft.com/office/drawing/2014/main" id="{B594B5EC-249B-3A40-8596-17391213C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4" y="947152"/>
            <a:ext cx="9200494" cy="8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7">
            <a:extLst>
              <a:ext uri="{FF2B5EF4-FFF2-40B4-BE49-F238E27FC236}">
                <a16:creationId xmlns:a16="http://schemas.microsoft.com/office/drawing/2014/main" id="{9740F731-097C-6149-B586-6F66462F5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3806"/>
            <a:ext cx="9036496" cy="98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 8">
            <a:extLst>
              <a:ext uri="{FF2B5EF4-FFF2-40B4-BE49-F238E27FC236}">
                <a16:creationId xmlns:a16="http://schemas.microsoft.com/office/drawing/2014/main" id="{F5B0224D-2069-954A-84FD-9D666D14B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775"/>
            <a:ext cx="9036496" cy="57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 9">
            <a:extLst>
              <a:ext uri="{FF2B5EF4-FFF2-40B4-BE49-F238E27FC236}">
                <a16:creationId xmlns:a16="http://schemas.microsoft.com/office/drawing/2014/main" id="{197B74CE-C83E-5C47-BBED-89387E62A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" y="4834083"/>
            <a:ext cx="8959850" cy="150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oneTexte 6">
            <a:extLst>
              <a:ext uri="{FF2B5EF4-FFF2-40B4-BE49-F238E27FC236}">
                <a16:creationId xmlns:a16="http://schemas.microsoft.com/office/drawing/2014/main" id="{8B6839D8-67B5-B24A-90AA-9298190A8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47638"/>
            <a:ext cx="47513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Dysbiose et maladies</a:t>
            </a:r>
          </a:p>
        </p:txBody>
      </p:sp>
      <p:sp>
        <p:nvSpPr>
          <p:cNvPr id="37890" name="ZoneTexte 2">
            <a:extLst>
              <a:ext uri="{FF2B5EF4-FFF2-40B4-BE49-F238E27FC236}">
                <a16:creationId xmlns:a16="http://schemas.microsoft.com/office/drawing/2014/main" id="{66C53B58-3788-A246-88CA-36546F047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908050"/>
            <a:ext cx="4968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Quand nos bactéries vont mal = </a:t>
            </a: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dysbiose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Notre corps ne va pas bien	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ZoneTexte 3">
            <a:extLst>
              <a:ext uri="{FF2B5EF4-FFF2-40B4-BE49-F238E27FC236}">
                <a16:creationId xmlns:a16="http://schemas.microsoft.com/office/drawing/2014/main" id="{ACB1D8D3-C535-6247-B737-53412D75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982913"/>
            <a:ext cx="863600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</a:p>
        </p:txBody>
      </p:sp>
      <p:sp>
        <p:nvSpPr>
          <p:cNvPr id="37892" name="ZoneTexte 4">
            <a:extLst>
              <a:ext uri="{FF2B5EF4-FFF2-40B4-BE49-F238E27FC236}">
                <a16:creationId xmlns:a16="http://schemas.microsoft.com/office/drawing/2014/main" id="{3EBCB732-B26D-3D4B-9AEF-951ABBC8A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4530725"/>
            <a:ext cx="19431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Obésité, Diabète, dénutrition</a:t>
            </a:r>
          </a:p>
        </p:txBody>
      </p:sp>
      <p:sp>
        <p:nvSpPr>
          <p:cNvPr id="37893" name="ZoneTexte 5">
            <a:extLst>
              <a:ext uri="{FF2B5EF4-FFF2-40B4-BE49-F238E27FC236}">
                <a16:creationId xmlns:a16="http://schemas.microsoft.com/office/drawing/2014/main" id="{3EDF7382-D900-0A4F-B9D6-3257FE4B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63" y="4537075"/>
            <a:ext cx="100806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</a:p>
        </p:txBody>
      </p:sp>
      <p:sp>
        <p:nvSpPr>
          <p:cNvPr id="37894" name="ZoneTexte 6">
            <a:extLst>
              <a:ext uri="{FF2B5EF4-FFF2-40B4-BE49-F238E27FC236}">
                <a16:creationId xmlns:a16="http://schemas.microsoft.com/office/drawing/2014/main" id="{9D99BB5A-2991-2441-AEBC-CBCC740BB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843213"/>
            <a:ext cx="2160587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Tb neurologique:  Alzheimer , autisme</a:t>
            </a:r>
          </a:p>
        </p:txBody>
      </p:sp>
      <p:sp>
        <p:nvSpPr>
          <p:cNvPr id="37895" name="ZoneTexte 7">
            <a:extLst>
              <a:ext uri="{FF2B5EF4-FFF2-40B4-BE49-F238E27FC236}">
                <a16:creationId xmlns:a16="http://schemas.microsoft.com/office/drawing/2014/main" id="{CB1480F8-1CD1-0C46-93E5-E14E4296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890963"/>
            <a:ext cx="1358900" cy="368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dysbiose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A0D7C93-2C09-4F4E-BB2C-105AB549E71C}"/>
              </a:ext>
            </a:extLst>
          </p:cNvPr>
          <p:cNvCxnSpPr/>
          <p:nvPr/>
        </p:nvCxnSpPr>
        <p:spPr>
          <a:xfrm flipV="1">
            <a:off x="4706938" y="3489325"/>
            <a:ext cx="477837" cy="300038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BE81AAE-0646-1242-9C84-1344DF80AB9A}"/>
              </a:ext>
            </a:extLst>
          </p:cNvPr>
          <p:cNvCxnSpPr/>
          <p:nvPr/>
        </p:nvCxnSpPr>
        <p:spPr>
          <a:xfrm>
            <a:off x="4875213" y="4411663"/>
            <a:ext cx="309562" cy="32385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6E9CF00-3CC5-4B40-B1A2-9025C6A1BEEF}"/>
              </a:ext>
            </a:extLst>
          </p:cNvPr>
          <p:cNvCxnSpPr/>
          <p:nvPr/>
        </p:nvCxnSpPr>
        <p:spPr>
          <a:xfrm flipH="1" flipV="1">
            <a:off x="2951163" y="3452813"/>
            <a:ext cx="193675" cy="377825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EDDC5D0-4453-9F49-8E02-5B0F86E94BF2}"/>
              </a:ext>
            </a:extLst>
          </p:cNvPr>
          <p:cNvCxnSpPr/>
          <p:nvPr/>
        </p:nvCxnSpPr>
        <p:spPr>
          <a:xfrm flipV="1">
            <a:off x="3144838" y="4360863"/>
            <a:ext cx="490537" cy="290512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age 3">
            <a:extLst>
              <a:ext uri="{FF2B5EF4-FFF2-40B4-BE49-F238E27FC236}">
                <a16:creationId xmlns:a16="http://schemas.microsoft.com/office/drawing/2014/main" id="{83BC6975-A73F-664F-9B1F-E77004008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95020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ZoneTexte 6">
            <a:extLst>
              <a:ext uri="{FF2B5EF4-FFF2-40B4-BE49-F238E27FC236}">
                <a16:creationId xmlns:a16="http://schemas.microsoft.com/office/drawing/2014/main" id="{F01B782D-7BB4-2444-847D-42C068D7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33375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Obésité : </a:t>
            </a: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multifactorielles</a:t>
            </a:r>
          </a:p>
        </p:txBody>
      </p:sp>
      <p:sp>
        <p:nvSpPr>
          <p:cNvPr id="38915" name="ZoneTexte 5">
            <a:extLst>
              <a:ext uri="{FF2B5EF4-FFF2-40B4-BE49-F238E27FC236}">
                <a16:creationId xmlns:a16="http://schemas.microsoft.com/office/drawing/2014/main" id="{F1ACFAC3-8052-BA43-BD10-1784BADA7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805488"/>
            <a:ext cx="49688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rôle du microbiote dans cette pathologie ??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oneTexte 6">
            <a:extLst>
              <a:ext uri="{FF2B5EF4-FFF2-40B4-BE49-F238E27FC236}">
                <a16:creationId xmlns:a16="http://schemas.microsoft.com/office/drawing/2014/main" id="{7EE821FF-13E8-2A40-907F-04A89F34A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33375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 : obésité </a:t>
            </a:r>
          </a:p>
        </p:txBody>
      </p:sp>
      <p:pic>
        <p:nvPicPr>
          <p:cNvPr id="39938" name="Image 1">
            <a:extLst>
              <a:ext uri="{FF2B5EF4-FFF2-40B4-BE49-F238E27FC236}">
                <a16:creationId xmlns:a16="http://schemas.microsoft.com/office/drawing/2014/main" id="{7C20437E-0185-7A4E-B4E4-4336CF0A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51784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 2">
            <a:extLst>
              <a:ext uri="{FF2B5EF4-FFF2-40B4-BE49-F238E27FC236}">
                <a16:creationId xmlns:a16="http://schemas.microsoft.com/office/drawing/2014/main" id="{E3FD6612-BC3B-9342-B5C7-19D96F566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55863"/>
            <a:ext cx="3889375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ZoneTexte 3">
            <a:extLst>
              <a:ext uri="{FF2B5EF4-FFF2-40B4-BE49-F238E27FC236}">
                <a16:creationId xmlns:a16="http://schemas.microsoft.com/office/drawing/2014/main" id="{026FEC4A-84CC-8D42-8735-CF4D57BAF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949950"/>
            <a:ext cx="5256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LGC: </a:t>
            </a:r>
            <a:r>
              <a:rPr lang="fr-FR" alt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HGC: high </a:t>
            </a:r>
            <a:r>
              <a:rPr lang="fr-FR" alt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</a:t>
            </a:r>
          </a:p>
        </p:txBody>
      </p:sp>
      <p:pic>
        <p:nvPicPr>
          <p:cNvPr id="39941" name="Image 4">
            <a:extLst>
              <a:ext uri="{FF2B5EF4-FFF2-40B4-BE49-F238E27FC236}">
                <a16:creationId xmlns:a16="http://schemas.microsoft.com/office/drawing/2014/main" id="{18125F6A-0190-7C4D-BF58-482E2A932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73250"/>
            <a:ext cx="56149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 1">
            <a:extLst>
              <a:ext uri="{FF2B5EF4-FFF2-40B4-BE49-F238E27FC236}">
                <a16:creationId xmlns:a16="http://schemas.microsoft.com/office/drawing/2014/main" id="{49B7229F-2D3C-2744-9181-07519202C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3884612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ZoneTexte 2">
            <a:extLst>
              <a:ext uri="{FF2B5EF4-FFF2-40B4-BE49-F238E27FC236}">
                <a16:creationId xmlns:a16="http://schemas.microsoft.com/office/drawing/2014/main" id="{146B4AE8-0A7A-204A-8723-3C1223DDD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308725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Différence dans la répartition des espèces bactériennes entre LGC vs HGS</a:t>
            </a:r>
          </a:p>
        </p:txBody>
      </p:sp>
      <p:sp>
        <p:nvSpPr>
          <p:cNvPr id="40963" name="ZoneTexte 3">
            <a:extLst>
              <a:ext uri="{FF2B5EF4-FFF2-40B4-BE49-F238E27FC236}">
                <a16:creationId xmlns:a16="http://schemas.microsoft.com/office/drawing/2014/main" id="{58CD16AA-0277-884D-9BC0-E7B292C1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6718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Faible nombre d’espèces permets de séparer: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LGC vs HGC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obèses vs non obèse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fr-FR" altLang="fr-FR" sz="20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ZoneTexte 6">
            <a:extLst>
              <a:ext uri="{FF2B5EF4-FFF2-40B4-BE49-F238E27FC236}">
                <a16:creationId xmlns:a16="http://schemas.microsoft.com/office/drawing/2014/main" id="{B90E4C84-3C0D-0848-A0F2-4A6A8B375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33375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 : obésité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 1">
            <a:extLst>
              <a:ext uri="{FF2B5EF4-FFF2-40B4-BE49-F238E27FC236}">
                <a16:creationId xmlns:a16="http://schemas.microsoft.com/office/drawing/2014/main" id="{8314C4DF-60F8-9A4E-ABEC-A58DCF51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836613"/>
            <a:ext cx="313055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ZoneTexte 2">
            <a:extLst>
              <a:ext uri="{FF2B5EF4-FFF2-40B4-BE49-F238E27FC236}">
                <a16:creationId xmlns:a16="http://schemas.microsoft.com/office/drawing/2014/main" id="{F01B9D9F-0C4A-D84E-8B52-E2667B0F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1125538"/>
            <a:ext cx="417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de d’obèse dans les LGC</a:t>
            </a:r>
          </a:p>
        </p:txBody>
      </p:sp>
      <p:pic>
        <p:nvPicPr>
          <p:cNvPr id="41987" name="Image 3">
            <a:extLst>
              <a:ext uri="{FF2B5EF4-FFF2-40B4-BE49-F238E27FC236}">
                <a16:creationId xmlns:a16="http://schemas.microsoft.com/office/drawing/2014/main" id="{C0EEE90B-5E28-6A45-8364-D534F20A1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3133440"/>
            <a:ext cx="6378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ZoneTexte 4">
            <a:extLst>
              <a:ext uri="{FF2B5EF4-FFF2-40B4-BE49-F238E27FC236}">
                <a16:creationId xmlns:a16="http://schemas.microsoft.com/office/drawing/2014/main" id="{C2C277A3-58B9-1E4D-A3EC-74973B325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832475"/>
            <a:ext cx="8956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Chez les patients LDC vs HGC  plus de troubles métaboliques: dyslipidémies, </a:t>
            </a:r>
            <a:r>
              <a:rPr lang="fr-FR" alt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insulino-resistance</a:t>
            </a:r>
            <a:r>
              <a:rPr lang="fr-FR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syndrome inflammatoire biologique = risque ++ </a:t>
            </a:r>
            <a:r>
              <a:rPr lang="fr-FR" alt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fr-FR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Tb cardiovasculaires</a:t>
            </a:r>
          </a:p>
        </p:txBody>
      </p:sp>
      <p:sp>
        <p:nvSpPr>
          <p:cNvPr id="41989" name="ZoneTexte 6">
            <a:extLst>
              <a:ext uri="{FF2B5EF4-FFF2-40B4-BE49-F238E27FC236}">
                <a16:creationId xmlns:a16="http://schemas.microsoft.com/office/drawing/2014/main" id="{92B92701-068C-6D4B-9BA4-0FC3F102E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33375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 : </a:t>
            </a: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obésité</a:t>
            </a: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 1">
            <a:extLst>
              <a:ext uri="{FF2B5EF4-FFF2-40B4-BE49-F238E27FC236}">
                <a16:creationId xmlns:a16="http://schemas.microsoft.com/office/drawing/2014/main" id="{7A927FED-C6D6-F947-9480-26F496D4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20713"/>
            <a:ext cx="4608513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ZoneTexte 2">
            <a:extLst>
              <a:ext uri="{FF2B5EF4-FFF2-40B4-BE49-F238E27FC236}">
                <a16:creationId xmlns:a16="http://schemas.microsoft.com/office/drawing/2014/main" id="{B70C4BAB-D1AB-9149-BC9D-EF15CA43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628775"/>
            <a:ext cx="507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LGC: espèces bactériennes proinflamatoires</a:t>
            </a:r>
          </a:p>
        </p:txBody>
      </p:sp>
      <p:sp>
        <p:nvSpPr>
          <p:cNvPr id="43011" name="ZoneTexte 3">
            <a:extLst>
              <a:ext uri="{FF2B5EF4-FFF2-40B4-BE49-F238E27FC236}">
                <a16:creationId xmlns:a16="http://schemas.microsoft.com/office/drawing/2014/main" id="{77E7F2EF-BE9A-9048-9B56-6FACD1712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365625"/>
            <a:ext cx="77041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fr-FR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obèses : richesse </a:t>
            </a:r>
            <a:r>
              <a:rPr lang="fr-FR" alt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</a:t>
            </a:r>
            <a:r>
              <a:rPr lang="fr-FR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moindre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fr-FR" alt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</a:t>
            </a:r>
            <a:r>
              <a:rPr lang="fr-FR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rôle protecteur ou inducteur de l’obésité ?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fr-FR" alt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</a:t>
            </a:r>
            <a:r>
              <a:rPr lang="fr-FR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marqueur diagnostique et prédictif de l’obésité ?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fr-FR" alt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</a:t>
            </a:r>
            <a:r>
              <a:rPr lang="fr-FR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comme outil thérapeutique ?</a:t>
            </a:r>
          </a:p>
        </p:txBody>
      </p:sp>
      <p:sp>
        <p:nvSpPr>
          <p:cNvPr id="43012" name="ZoneTexte 6">
            <a:extLst>
              <a:ext uri="{FF2B5EF4-FFF2-40B4-BE49-F238E27FC236}">
                <a16:creationId xmlns:a16="http://schemas.microsoft.com/office/drawing/2014/main" id="{6FB271AD-22F1-6348-8E74-DB30840B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15888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 : obésité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age 1">
            <a:extLst>
              <a:ext uri="{FF2B5EF4-FFF2-40B4-BE49-F238E27FC236}">
                <a16:creationId xmlns:a16="http://schemas.microsoft.com/office/drawing/2014/main" id="{D76E0858-5347-024E-9AE0-AE3E9CDB5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70580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ZoneTexte 6">
            <a:extLst>
              <a:ext uri="{FF2B5EF4-FFF2-40B4-BE49-F238E27FC236}">
                <a16:creationId xmlns:a16="http://schemas.microsoft.com/office/drawing/2014/main" id="{2707E2AE-894E-034B-87DC-7C9008E65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33375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 : obésité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oneTexte 6">
            <a:extLst>
              <a:ext uri="{FF2B5EF4-FFF2-40B4-BE49-F238E27FC236}">
                <a16:creationId xmlns:a16="http://schemas.microsoft.com/office/drawing/2014/main" id="{5F85816C-C49A-3F48-90B4-92EFA754E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8785225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Microbiote, obésité, diabète : quelques pistes physiopathologiques </a:t>
            </a:r>
          </a:p>
        </p:txBody>
      </p:sp>
      <p:pic>
        <p:nvPicPr>
          <p:cNvPr id="46082" name="Image 4">
            <a:extLst>
              <a:ext uri="{FF2B5EF4-FFF2-40B4-BE49-F238E27FC236}">
                <a16:creationId xmlns:a16="http://schemas.microsoft.com/office/drawing/2014/main" id="{D15ABE7F-FDF6-1E42-8856-C835CD602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81113"/>
            <a:ext cx="6983412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oneTexte 6">
            <a:extLst>
              <a:ext uri="{FF2B5EF4-FFF2-40B4-BE49-F238E27FC236}">
                <a16:creationId xmlns:a16="http://schemas.microsoft.com/office/drawing/2014/main" id="{FB81FBEC-A901-EC4C-8B70-5E128CB38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88913"/>
            <a:ext cx="28797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08F7F1-B887-6546-842A-593847F844DA}"/>
              </a:ext>
            </a:extLst>
          </p:cNvPr>
          <p:cNvSpPr txBox="1"/>
          <p:nvPr/>
        </p:nvSpPr>
        <p:spPr>
          <a:xfrm>
            <a:off x="539750" y="1196975"/>
            <a:ext cx="835342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fr-FR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</a:t>
            </a: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écosystème dynamique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Grandes variations individuelles (temps)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en fonction population</a:t>
            </a:r>
          </a:p>
          <a:p>
            <a:pPr marL="457200" indent="-457200">
              <a:buFontTx/>
              <a:buChar char="-"/>
              <a:defRPr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fr-FR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</a:t>
            </a: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organe : structure et fonction</a:t>
            </a:r>
          </a:p>
          <a:p>
            <a:pPr>
              <a:defRPr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fr-FR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Dysbiose</a:t>
            </a: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pathologie: cause ou marqueur</a:t>
            </a:r>
          </a:p>
          <a:p>
            <a:pPr>
              <a:defRPr/>
            </a:pPr>
            <a:endParaRPr lang="fr-FR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Champs majeur de la médecine personnalisée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NGS de moins en moins couteux/accessible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 études cliniques ++</a:t>
            </a:r>
          </a:p>
          <a:p>
            <a:pPr>
              <a:defRPr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oneTexte 6">
            <a:extLst>
              <a:ext uri="{FF2B5EF4-FFF2-40B4-BE49-F238E27FC236}">
                <a16:creationId xmlns:a16="http://schemas.microsoft.com/office/drawing/2014/main" id="{952C9DE2-F243-0242-A63C-03FC59557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88913"/>
            <a:ext cx="26638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 </a:t>
            </a:r>
          </a:p>
        </p:txBody>
      </p:sp>
      <p:sp>
        <p:nvSpPr>
          <p:cNvPr id="48130" name="ZoneTexte 4">
            <a:extLst>
              <a:ext uri="{FF2B5EF4-FFF2-40B4-BE49-F238E27FC236}">
                <a16:creationId xmlns:a16="http://schemas.microsoft.com/office/drawing/2014/main" id="{B6F5C2B2-222D-BB49-BC93-20FDB4A8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7777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fr-FR" altLang="fr-FR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Biomarqueur de dysbiose (ex: ADN bactérie) = marqueur prédictif</a:t>
            </a:r>
          </a:p>
        </p:txBody>
      </p:sp>
      <p:sp>
        <p:nvSpPr>
          <p:cNvPr id="48131" name="ZoneTexte 6">
            <a:extLst>
              <a:ext uri="{FF2B5EF4-FFF2-40B4-BE49-F238E27FC236}">
                <a16:creationId xmlns:a16="http://schemas.microsoft.com/office/drawing/2014/main" id="{38D7E7D2-18DF-AC4E-8635-EBE2AF618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63713"/>
            <a:ext cx="6983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fr-FR" altLang="fr-FR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Thérapeutique innovante et personnalisée</a:t>
            </a:r>
          </a:p>
        </p:txBody>
      </p:sp>
      <p:pic>
        <p:nvPicPr>
          <p:cNvPr id="48132" name="Image 7">
            <a:extLst>
              <a:ext uri="{FF2B5EF4-FFF2-40B4-BE49-F238E27FC236}">
                <a16:creationId xmlns:a16="http://schemas.microsoft.com/office/drawing/2014/main" id="{9E438775-9646-3342-859D-873EC24A8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92375"/>
            <a:ext cx="6985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666650E-4BF8-6F4C-A181-CD314F01DCAF}"/>
              </a:ext>
            </a:extLst>
          </p:cNvPr>
          <p:cNvSpPr/>
          <p:nvPr/>
        </p:nvSpPr>
        <p:spPr>
          <a:xfrm>
            <a:off x="4787900" y="5805488"/>
            <a:ext cx="1187450" cy="534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oneTexte 1">
            <a:extLst>
              <a:ext uri="{FF2B5EF4-FFF2-40B4-BE49-F238E27FC236}">
                <a16:creationId xmlns:a16="http://schemas.microsoft.com/office/drawing/2014/main" id="{ADADFD21-4DF4-8C4B-B119-DB1992D64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79388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Qu’est que le microbiote ??</a:t>
            </a:r>
          </a:p>
        </p:txBody>
      </p:sp>
      <p:sp>
        <p:nvSpPr>
          <p:cNvPr id="16386" name="ZoneTexte 2">
            <a:extLst>
              <a:ext uri="{FF2B5EF4-FFF2-40B4-BE49-F238E27FC236}">
                <a16:creationId xmlns:a16="http://schemas.microsoft.com/office/drawing/2014/main" id="{12DE59F8-F4E5-4540-AB0D-7E49CA8B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5175"/>
            <a:ext cx="7559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Etre humain = « méta-organisme »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Microbiote: l’homme est un </a:t>
            </a:r>
            <a:r>
              <a:rPr lang="fr-FR" alt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monde Microbien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A7D8BFAE-8DB0-DE49-A63C-5F6FDD6C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05038"/>
            <a:ext cx="1905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CF6694A7-F30E-244D-B21E-A1122B7B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4792662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">
            <a:extLst>
              <a:ext uri="{FF2B5EF4-FFF2-40B4-BE49-F238E27FC236}">
                <a16:creationId xmlns:a16="http://schemas.microsoft.com/office/drawing/2014/main" id="{5A5FFA09-05A0-0F46-88FB-58D29CD90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61107"/>
            <a:ext cx="741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fr-FR" altLang="fr-BF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Homme héberge un univers bactérien toute sa vie, </a:t>
            </a:r>
            <a:r>
              <a:rPr lang="fr-FR" altLang="fr-BF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fr-FR" altLang="fr-BF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-évolue et semblerait jouer un rôle majeur dans notre homéostasie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age 3">
            <a:extLst>
              <a:ext uri="{FF2B5EF4-FFF2-40B4-BE49-F238E27FC236}">
                <a16:creationId xmlns:a16="http://schemas.microsoft.com/office/drawing/2014/main" id="{3DC04DDB-8373-464A-B6AF-D911923D8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693025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age 3">
            <a:extLst>
              <a:ext uri="{FF2B5EF4-FFF2-40B4-BE49-F238E27FC236}">
                <a16:creationId xmlns:a16="http://schemas.microsoft.com/office/drawing/2014/main" id="{D161A52A-1A5D-4243-A7F9-AE9AD51D3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688" y="-531813"/>
            <a:ext cx="10747376" cy="806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Image 6">
            <a:extLst>
              <a:ext uri="{FF2B5EF4-FFF2-40B4-BE49-F238E27FC236}">
                <a16:creationId xmlns:a16="http://schemas.microsoft.com/office/drawing/2014/main" id="{57AD46D5-AE4A-AB4A-9E2C-B487FDFD3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02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1">
            <a:extLst>
              <a:ext uri="{FF2B5EF4-FFF2-40B4-BE49-F238E27FC236}">
                <a16:creationId xmlns:a16="http://schemas.microsoft.com/office/drawing/2014/main" id="{3A344332-11C3-6247-BD0A-2C714CB2B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792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génération spontanée au génie du microbiote</a:t>
            </a:r>
          </a:p>
        </p:txBody>
      </p:sp>
      <p:pic>
        <p:nvPicPr>
          <p:cNvPr id="18434" name="Image 2" descr="darwing.jpg">
            <a:extLst>
              <a:ext uri="{FF2B5EF4-FFF2-40B4-BE49-F238E27FC236}">
                <a16:creationId xmlns:a16="http://schemas.microsoft.com/office/drawing/2014/main" id="{24C3F5CE-F06D-1E48-9969-7EFF7BA6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71575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">
            <a:extLst>
              <a:ext uri="{FF2B5EF4-FFF2-40B4-BE49-F238E27FC236}">
                <a16:creationId xmlns:a16="http://schemas.microsoft.com/office/drawing/2014/main" id="{541A8014-5F0A-3340-B288-36D5A5260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38575"/>
            <a:ext cx="25209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>
            <a:extLst>
              <a:ext uri="{FF2B5EF4-FFF2-40B4-BE49-F238E27FC236}">
                <a16:creationId xmlns:a16="http://schemas.microsoft.com/office/drawing/2014/main" id="{3370C237-0F1D-DE4A-A0EE-FA03C0B5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33797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ZoneTexte 5">
            <a:extLst>
              <a:ext uri="{FF2B5EF4-FFF2-40B4-BE49-F238E27FC236}">
                <a16:creationId xmlns:a16="http://schemas.microsoft.com/office/drawing/2014/main" id="{F9CDC525-E196-C740-80A2-BB1F59F42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484313"/>
            <a:ext cx="626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 </a:t>
            </a:r>
            <a:r>
              <a:rPr lang="fr-FR" alt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darwin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 de la microbiologie : </a:t>
            </a:r>
            <a:r>
              <a:rPr lang="fr-FR" alt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microbiote sans intérêt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1">
            <a:extLst>
              <a:ext uri="{FF2B5EF4-FFF2-40B4-BE49-F238E27FC236}">
                <a16:creationId xmlns:a16="http://schemas.microsoft.com/office/drawing/2014/main" id="{C2E2D630-AEAC-4740-81B8-37ABECB4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génération spontanée au génie du microbiote</a:t>
            </a: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CAF84F4F-2E66-BE43-88B8-69C1B0CD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530350"/>
            <a:ext cx="17907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3" descr="dubos.png">
            <a:extLst>
              <a:ext uri="{FF2B5EF4-FFF2-40B4-BE49-F238E27FC236}">
                <a16:creationId xmlns:a16="http://schemas.microsoft.com/office/drawing/2014/main" id="{11810A13-EF43-6C44-9F9F-CB862D62A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30350"/>
            <a:ext cx="2019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4" descr="hungata.png">
            <a:extLst>
              <a:ext uri="{FF2B5EF4-FFF2-40B4-BE49-F238E27FC236}">
                <a16:creationId xmlns:a16="http://schemas.microsoft.com/office/drawing/2014/main" id="{658A79AF-0BF2-404D-ADFE-D6596272B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1">
            <a:extLst>
              <a:ext uri="{FF2B5EF4-FFF2-40B4-BE49-F238E27FC236}">
                <a16:creationId xmlns:a16="http://schemas.microsoft.com/office/drawing/2014/main" id="{C4AAC298-6A7B-C34C-A463-D419F3151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21163"/>
            <a:ext cx="230346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F382A1F-F837-924D-BA9F-A2FD5D64A794}"/>
              </a:ext>
            </a:extLst>
          </p:cNvPr>
          <p:cNvSpPr txBox="1"/>
          <p:nvPr/>
        </p:nvSpPr>
        <p:spPr>
          <a:xfrm>
            <a:off x="2771775" y="4246563"/>
            <a:ext cx="31686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Hungate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Bactérie anaérobiques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Bactérie symbiotique humaine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AEAB7F-53B3-2F44-956C-7C2F5974E5BE}"/>
              </a:ext>
            </a:extLst>
          </p:cNvPr>
          <p:cNvSpPr txBox="1"/>
          <p:nvPr/>
        </p:nvSpPr>
        <p:spPr>
          <a:xfrm>
            <a:off x="6084888" y="4254500"/>
            <a:ext cx="36004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René Dubos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Coévolution hôtes/microbiote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non-pathogènes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Ecosystème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B5A4D482-D580-7844-B922-D3475951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15" y="1844824"/>
            <a:ext cx="4996570" cy="458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ZoneTexte 2">
            <a:extLst>
              <a:ext uri="{FF2B5EF4-FFF2-40B4-BE49-F238E27FC236}">
                <a16:creationId xmlns:a16="http://schemas.microsoft.com/office/drawing/2014/main" id="{8D56CFC2-0322-2E4C-B673-EB8CAE3B9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3375"/>
            <a:ext cx="792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microbienne : exploration de la globalité de la diversité bactérienne de notre flore ??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3" descr="iceberg.png">
            <a:extLst>
              <a:ext uri="{FF2B5EF4-FFF2-40B4-BE49-F238E27FC236}">
                <a16:creationId xmlns:a16="http://schemas.microsoft.com/office/drawing/2014/main" id="{A3C373C9-1292-EB49-B85C-7C3B5DD5A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93863"/>
            <a:ext cx="444658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ZoneTexte 4">
            <a:extLst>
              <a:ext uri="{FF2B5EF4-FFF2-40B4-BE49-F238E27FC236}">
                <a16:creationId xmlns:a16="http://schemas.microsoft.com/office/drawing/2014/main" id="{8502EE80-0ACD-914D-B167-2D2719E9A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11313"/>
            <a:ext cx="4537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des bactéries du microbiote </a:t>
            </a:r>
            <a:r>
              <a:rPr lang="fr-FR" alt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cultivable </a:t>
            </a:r>
            <a:r>
              <a:rPr lang="fr-FR" alt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7" name="ZoneTexte 5">
            <a:extLst>
              <a:ext uri="{FF2B5EF4-FFF2-40B4-BE49-F238E27FC236}">
                <a16:creationId xmlns:a16="http://schemas.microsoft.com/office/drawing/2014/main" id="{50DDD8A8-5637-FB49-8C3A-B076A64F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124200"/>
            <a:ext cx="4860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des bactéries du microbiote </a:t>
            </a:r>
            <a:r>
              <a:rPr lang="fr-FR" alt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cultivable </a:t>
            </a:r>
          </a:p>
        </p:txBody>
      </p:sp>
      <p:sp>
        <p:nvSpPr>
          <p:cNvPr id="21508" name="ZoneTexte 6">
            <a:extLst>
              <a:ext uri="{FF2B5EF4-FFF2-40B4-BE49-F238E27FC236}">
                <a16:creationId xmlns:a16="http://schemas.microsoft.com/office/drawing/2014/main" id="{0DDA1F1B-B20A-3B4C-8223-4DC68B95C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3375"/>
            <a:ext cx="792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face cachée du microbiote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D61BA77D-CFC8-6E43-9B6A-F3B96AA00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75"/>
            <a:ext cx="79216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ZoneTexte 6">
            <a:extLst>
              <a:ext uri="{FF2B5EF4-FFF2-40B4-BE49-F238E27FC236}">
                <a16:creationId xmlns:a16="http://schemas.microsoft.com/office/drawing/2014/main" id="{C976853A-3FE1-D644-A7FE-5C807F235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8893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progrès technologique pour une explosion scientifique: séquençage à haut débit </a:t>
            </a:r>
          </a:p>
        </p:txBody>
      </p:sp>
      <p:sp>
        <p:nvSpPr>
          <p:cNvPr id="22531" name="ZoneTexte 7">
            <a:extLst>
              <a:ext uri="{FF2B5EF4-FFF2-40B4-BE49-F238E27FC236}">
                <a16:creationId xmlns:a16="http://schemas.microsoft.com/office/drawing/2014/main" id="{2B38EC7A-E659-B949-B98A-6A6B4387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084763"/>
            <a:ext cx="67675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Gd nombre séquence  </a:t>
            </a: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profondeur du séquençage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Gd nombre d’échantillons simultanément = </a:t>
            </a: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multiplexage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Chute du coût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Facteur limitant: l’analyse des données</a:t>
            </a: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408A6F4B-4BB8-2745-8828-9848F649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76838"/>
            <a:ext cx="18002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41109</TotalTime>
  <Words>775</Words>
  <Application>Microsoft Macintosh PowerPoint</Application>
  <PresentationFormat>Affichage à l'écran (4:3)</PresentationFormat>
  <Paragraphs>141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microbiote digestif = une biodiversité importante</vt:lpstr>
      <vt:lpstr>Microbiote = un organe </vt:lpstr>
      <vt:lpstr>De l’origine du microbiote </vt:lpstr>
      <vt:lpstr>Différents microbiotes</vt:lpstr>
      <vt:lpstr>Présentation PowerPoint</vt:lpstr>
      <vt:lpstr>Présentation PowerPoint</vt:lpstr>
      <vt:lpstr>Présentation PowerPoint</vt:lpstr>
      <vt:lpstr>Présentation PowerPoint</vt:lpstr>
      <vt:lpstr>Facteurs de variation de la composition du microbiote digestif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</dc:creator>
  <cp:lastModifiedBy>Abdoul-Salam OUEDRAOGO</cp:lastModifiedBy>
  <cp:revision>952</cp:revision>
  <dcterms:created xsi:type="dcterms:W3CDTF">2014-02-19T09:04:56Z</dcterms:created>
  <dcterms:modified xsi:type="dcterms:W3CDTF">2021-10-27T07:57:30Z</dcterms:modified>
</cp:coreProperties>
</file>